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l-GR" altLang="el-GR" smtClean="0"/>
          </a:p>
        </p:txBody>
      </p:sp>
    </p:spTree>
    <p:extLst>
      <p:ext uri="{BB962C8B-B14F-4D97-AF65-F5344CB8AC3E}">
        <p14:creationId xmlns:p14="http://schemas.microsoft.com/office/powerpoint/2010/main" val="4230761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6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0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4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8" name="Rectangle 2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BEBD2686-FE22-4019-9073-7112F30CD07F}" type="slidenum">
              <a:rPr lang="es-ES" altLang="el-GR"/>
              <a:pPr/>
              <a:t>‹#›</a:t>
            </a:fld>
            <a:endParaRPr lang="es-ES" altLang="el-GR"/>
          </a:p>
        </p:txBody>
      </p:sp>
    </p:spTree>
    <p:extLst>
      <p:ext uri="{BB962C8B-B14F-4D97-AF65-F5344CB8AC3E}">
        <p14:creationId xmlns:p14="http://schemas.microsoft.com/office/powerpoint/2010/main" val="1338404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2D7ABFD-BF72-4040-8DA4-0515E37D9377}" type="slidenum">
              <a:rPr lang="es-ES" altLang="el-GR"/>
              <a:pPr/>
              <a:t>‹#›</a:t>
            </a:fld>
            <a:endParaRPr lang="es-ES" altLang="el-GR"/>
          </a:p>
        </p:txBody>
      </p:sp>
    </p:spTree>
    <p:extLst>
      <p:ext uri="{BB962C8B-B14F-4D97-AF65-F5344CB8AC3E}">
        <p14:creationId xmlns:p14="http://schemas.microsoft.com/office/powerpoint/2010/main" val="58047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AF9B806-3875-4CEC-A1C9-18A9DCFEE23A}" type="slidenum">
              <a:rPr lang="es-ES" altLang="el-GR"/>
              <a:pPr/>
              <a:t>‹#›</a:t>
            </a:fld>
            <a:endParaRPr lang="es-ES" altLang="el-GR"/>
          </a:p>
        </p:txBody>
      </p:sp>
    </p:spTree>
    <p:extLst>
      <p:ext uri="{BB962C8B-B14F-4D97-AF65-F5344CB8AC3E}">
        <p14:creationId xmlns:p14="http://schemas.microsoft.com/office/powerpoint/2010/main" val="1867857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E80D50D-DCCD-457F-9A01-F9C7C2906987}" type="slidenum">
              <a:rPr lang="es-ES" altLang="el-GR"/>
              <a:pPr/>
              <a:t>‹#›</a:t>
            </a:fld>
            <a:endParaRPr lang="es-ES" altLang="el-GR"/>
          </a:p>
        </p:txBody>
      </p:sp>
    </p:spTree>
    <p:extLst>
      <p:ext uri="{BB962C8B-B14F-4D97-AF65-F5344CB8AC3E}">
        <p14:creationId xmlns:p14="http://schemas.microsoft.com/office/powerpoint/2010/main" val="143181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AAFB68F-1C0F-4E02-BC21-49F3AB473179}" type="slidenum">
              <a:rPr lang="es-ES" altLang="el-GR"/>
              <a:pPr/>
              <a:t>‹#›</a:t>
            </a:fld>
            <a:endParaRPr lang="es-ES" altLang="el-GR"/>
          </a:p>
        </p:txBody>
      </p:sp>
    </p:spTree>
    <p:extLst>
      <p:ext uri="{BB962C8B-B14F-4D97-AF65-F5344CB8AC3E}">
        <p14:creationId xmlns:p14="http://schemas.microsoft.com/office/powerpoint/2010/main" val="234105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7C768F-7050-402A-94F8-FCBF1F4AEA6D}" type="slidenum">
              <a:rPr lang="es-ES" altLang="el-GR"/>
              <a:pPr/>
              <a:t>‹#›</a:t>
            </a:fld>
            <a:endParaRPr lang="es-ES" altLang="el-GR"/>
          </a:p>
        </p:txBody>
      </p:sp>
    </p:spTree>
    <p:extLst>
      <p:ext uri="{BB962C8B-B14F-4D97-AF65-F5344CB8AC3E}">
        <p14:creationId xmlns:p14="http://schemas.microsoft.com/office/powerpoint/2010/main" val="4012835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730ABB1-71A1-460A-ACD6-83B1E19F7F08}" type="slidenum">
              <a:rPr lang="es-ES" altLang="el-GR"/>
              <a:pPr/>
              <a:t>‹#›</a:t>
            </a:fld>
            <a:endParaRPr lang="es-ES" altLang="el-GR"/>
          </a:p>
        </p:txBody>
      </p:sp>
    </p:spTree>
    <p:extLst>
      <p:ext uri="{BB962C8B-B14F-4D97-AF65-F5344CB8AC3E}">
        <p14:creationId xmlns:p14="http://schemas.microsoft.com/office/powerpoint/2010/main" val="3870415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1F9AB603-0789-45BD-8AE0-4E1EB4BB38A9}" type="slidenum">
              <a:rPr lang="es-ES" altLang="el-GR"/>
              <a:pPr/>
              <a:t>‹#›</a:t>
            </a:fld>
            <a:endParaRPr lang="es-ES" altLang="el-GR"/>
          </a:p>
        </p:txBody>
      </p:sp>
    </p:spTree>
    <p:extLst>
      <p:ext uri="{BB962C8B-B14F-4D97-AF65-F5344CB8AC3E}">
        <p14:creationId xmlns:p14="http://schemas.microsoft.com/office/powerpoint/2010/main" val="1573422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9A22A293-9CE0-4B71-A3B8-09CCCD60C382}" type="slidenum">
              <a:rPr lang="es-ES" altLang="el-GR"/>
              <a:pPr/>
              <a:t>‹#›</a:t>
            </a:fld>
            <a:endParaRPr lang="es-ES" altLang="el-GR"/>
          </a:p>
        </p:txBody>
      </p:sp>
    </p:spTree>
    <p:extLst>
      <p:ext uri="{BB962C8B-B14F-4D97-AF65-F5344CB8AC3E}">
        <p14:creationId xmlns:p14="http://schemas.microsoft.com/office/powerpoint/2010/main" val="1070764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079E94ED-1AF6-4251-9C91-64324DA70267}" type="slidenum">
              <a:rPr lang="es-ES" altLang="el-GR"/>
              <a:pPr/>
              <a:t>‹#›</a:t>
            </a:fld>
            <a:endParaRPr lang="es-ES" altLang="el-GR"/>
          </a:p>
        </p:txBody>
      </p:sp>
    </p:spTree>
    <p:extLst>
      <p:ext uri="{BB962C8B-B14F-4D97-AF65-F5344CB8AC3E}">
        <p14:creationId xmlns:p14="http://schemas.microsoft.com/office/powerpoint/2010/main" val="49800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C2607E7-170D-483C-839A-58DD484FAC9A}" type="slidenum">
              <a:rPr lang="es-ES" altLang="el-GR"/>
              <a:pPr/>
              <a:t>‹#›</a:t>
            </a:fld>
            <a:endParaRPr lang="es-ES" altLang="el-GR"/>
          </a:p>
        </p:txBody>
      </p:sp>
    </p:spTree>
    <p:extLst>
      <p:ext uri="{BB962C8B-B14F-4D97-AF65-F5344CB8AC3E}">
        <p14:creationId xmlns:p14="http://schemas.microsoft.com/office/powerpoint/2010/main" val="2755017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 smtClean="0"/>
              <a:t>Click to edit the outline text format</a:t>
            </a:r>
          </a:p>
          <a:p>
            <a:pPr lvl="1"/>
            <a:r>
              <a:rPr lang="en-GB" altLang="el-GR" smtClean="0"/>
              <a:t>Second Outline Level</a:t>
            </a:r>
          </a:p>
          <a:p>
            <a:pPr lvl="2"/>
            <a:r>
              <a:rPr lang="en-GB" altLang="el-GR" smtClean="0"/>
              <a:t>Third Outline Level</a:t>
            </a:r>
          </a:p>
          <a:p>
            <a:pPr lvl="3"/>
            <a:r>
              <a:rPr lang="en-GB" altLang="el-GR" smtClean="0"/>
              <a:t>Fourth Outline Level</a:t>
            </a:r>
          </a:p>
          <a:p>
            <a:pPr lvl="4"/>
            <a:r>
              <a:rPr lang="en-GB" altLang="el-GR" smtClean="0"/>
              <a:t>Fifth Outline Level</a:t>
            </a:r>
          </a:p>
          <a:p>
            <a:pPr lvl="4"/>
            <a:r>
              <a:rPr lang="en-GB" altLang="el-GR" smtClean="0"/>
              <a:t>Sixth Outline Level</a:t>
            </a:r>
          </a:p>
          <a:p>
            <a:pPr lvl="4"/>
            <a:r>
              <a:rPr lang="en-GB" altLang="el-GR" smtClean="0"/>
              <a:t>Seventh Outline Level</a:t>
            </a:r>
          </a:p>
          <a:p>
            <a:pPr lvl="4"/>
            <a:r>
              <a:rPr lang="en-GB" altLang="el-GR" smtClean="0"/>
              <a:t>Eighth Outline Level</a:t>
            </a:r>
          </a:p>
          <a:p>
            <a:pPr lvl="4"/>
            <a:r>
              <a:rPr lang="en-GB" altLang="el-GR" smtClean="0"/>
              <a:t>Ninth Outline Level</a:t>
            </a:r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fld id="{50EA186C-6818-471A-A324-D077E858DE6A}" type="slidenum">
              <a:rPr lang="es-ES" altLang="el-GR"/>
              <a:pPr/>
              <a:t>‹#›</a:t>
            </a:fld>
            <a:endParaRPr lang="es-ES" alt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marL="1143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marL="1600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marL="20574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323850" y="1063625"/>
            <a:ext cx="84248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l-GR" sz="4000">
                <a:solidFill>
                  <a:srgbClr val="FFFF00"/>
                </a:solidFill>
              </a:rPr>
              <a:t>Water management in the area of Phocis prefecture and Parnassos National Park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23850" y="5300663"/>
            <a:ext cx="7777163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l-GR" sz="2400">
                <a:solidFill>
                  <a:srgbClr val="898989"/>
                </a:solidFill>
              </a:rPr>
              <a:t>Ali Meydan </a:t>
            </a:r>
            <a:br>
              <a:rPr lang="en-US" altLang="el-GR" sz="2400">
                <a:solidFill>
                  <a:srgbClr val="898989"/>
                </a:solidFill>
              </a:rPr>
            </a:br>
            <a:r>
              <a:rPr lang="en-US" altLang="el-GR" sz="2400">
                <a:solidFill>
                  <a:srgbClr val="898989"/>
                </a:solidFill>
              </a:rPr>
              <a:t>Marco Dubbini </a:t>
            </a:r>
            <a:br>
              <a:rPr lang="en-US" altLang="el-GR" sz="2400">
                <a:solidFill>
                  <a:srgbClr val="898989"/>
                </a:solidFill>
              </a:rPr>
            </a:br>
            <a:r>
              <a:rPr lang="en-US" altLang="el-GR" sz="2400">
                <a:solidFill>
                  <a:srgbClr val="898989"/>
                </a:solidFill>
              </a:rPr>
              <a:t>Mikhail Yablokov </a:t>
            </a:r>
            <a:br>
              <a:rPr lang="en-US" altLang="el-GR" sz="2400">
                <a:solidFill>
                  <a:srgbClr val="898989"/>
                </a:solidFill>
              </a:rPr>
            </a:br>
            <a:r>
              <a:rPr lang="en-US" altLang="el-GR" sz="2400">
                <a:solidFill>
                  <a:srgbClr val="898989"/>
                </a:solidFill>
              </a:rPr>
              <a:t>Nikola Panduric </a:t>
            </a:r>
            <a:br>
              <a:rPr lang="en-US" altLang="el-GR" sz="2400">
                <a:solidFill>
                  <a:srgbClr val="898989"/>
                </a:solidFill>
              </a:rPr>
            </a:br>
            <a:r>
              <a:rPr lang="en-US" altLang="el-GR" sz="2400">
                <a:solidFill>
                  <a:srgbClr val="898989"/>
                </a:solidFill>
              </a:rPr>
              <a:t>Savvas Vasileiadis</a:t>
            </a:r>
            <a:br>
              <a:rPr lang="en-US" altLang="el-GR" sz="2400">
                <a:solidFill>
                  <a:srgbClr val="898989"/>
                </a:solidFill>
              </a:rPr>
            </a:br>
            <a:r>
              <a:rPr lang="en-US" altLang="el-GR" sz="2400">
                <a:solidFill>
                  <a:srgbClr val="898989"/>
                </a:solidFill>
              </a:rPr>
              <a:t/>
            </a:r>
            <a:br>
              <a:rPr lang="en-US" altLang="el-GR" sz="2400">
                <a:solidFill>
                  <a:srgbClr val="898989"/>
                </a:solidFill>
              </a:rPr>
            </a:br>
            <a:endParaRPr lang="en-US" altLang="el-GR" sz="2400">
              <a:solidFill>
                <a:srgbClr val="898989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238500" y="5013325"/>
            <a:ext cx="59055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l-GR" sz="1600">
                <a:solidFill>
                  <a:srgbClr val="FFFFFF"/>
                </a:solidFill>
              </a:rPr>
              <a:t>Summer School on Education for Sustainable Development in Protected Areas and Biosphere reserves in Amfissa, Phocis prefecture, Greece, from 6th to 19th of July 2014.</a:t>
            </a:r>
            <a:r>
              <a:rPr lang="el-GR" altLang="el-GR" sz="160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106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68313" y="-20638"/>
            <a:ext cx="8229600" cy="1066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l-GR" sz="2400" b="1"/>
              <a:t>Results (1) /</a:t>
            </a:r>
            <a:r>
              <a:rPr lang="en-US" altLang="el-GR" sz="4000"/>
              <a:t> </a:t>
            </a:r>
            <a:r>
              <a:rPr lang="hr-HR" altLang="el-GR" sz="2400" b="1"/>
              <a:t>GEOGRAPHY, GEOLOGY, HYDROGEOLOGY AND CLİMATE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1600200"/>
            <a:ext cx="4140200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el-GR" altLang="el-GR"/>
              <a:t>Greece is the most earthquake-prone country in Europe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el-GR" altLang="el-GR"/>
              <a:t>The Itea - Amfissa valley divides the Mount Giona to the west from the Mount Parnassos to the east.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el-GR" altLang="el-GR"/>
              <a:t>Groundwater and the fractured carbonate rocks through which it moves constitute a dynamic system in which both the fluid and the container are actively reacting and changing in time and space 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el-GR" altLang="el-GR"/>
              <a:t>Karst Hydrogeology at Amfissa and Around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el-GR" altLang="el-GR"/>
              <a:t>Why are karst aquifers important? </a:t>
            </a:r>
          </a:p>
          <a:p>
            <a:pPr>
              <a:spcBef>
                <a:spcPts val="450"/>
              </a:spcBef>
              <a:buFont typeface="Arial" charset="0"/>
              <a:buChar char="•"/>
            </a:pPr>
            <a:r>
              <a:rPr lang="tr-TR" altLang="el-GR"/>
              <a:t>Amfissa Climate</a:t>
            </a:r>
          </a:p>
          <a:p>
            <a:pPr>
              <a:spcBef>
                <a:spcPts val="450"/>
              </a:spcBef>
              <a:buFont typeface="Arial" charset="0"/>
              <a:buNone/>
            </a:pPr>
            <a:endParaRPr lang="el-GR" altLang="el-G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1196975"/>
            <a:ext cx="4840287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889375" y="90488"/>
            <a:ext cx="13652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tr-TR" altLang="el-GR" sz="1200" b="1">
                <a:cs typeface="Times New Roman" pitchFamily="16" charset="0"/>
              </a:rPr>
              <a:t>Amfissa Climate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1341438"/>
            <a:ext cx="50863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2133600"/>
            <a:ext cx="5133975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76475"/>
            <a:ext cx="48577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0" dur="10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7" dur="10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4" dur="10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1" dur="10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1000" fill="hold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8" dur="1000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2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l-GR" sz="2400" b="1"/>
              <a:t>Results (2) / PAST AND PRESENT WATER MANAGMENT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1600200"/>
            <a:ext cx="8686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altLang="el-GR" sz="1600" b="1"/>
              <a:t>WATER MANAGEMENT IN THE PAST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</a:pPr>
            <a:r>
              <a:rPr lang="en-US" altLang="el-GR" sz="1600" b="1"/>
              <a:t>LEATHER PRODUCTION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</a:pPr>
            <a:r>
              <a:rPr lang="en-US" altLang="el-GR" sz="1600" b="1"/>
              <a:t>WATER CISTERNS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</a:pPr>
            <a:r>
              <a:rPr lang="en-US" altLang="el-GR" sz="1600" b="1"/>
              <a:t>OLIVE OIL TREES IRRIGATION </a:t>
            </a:r>
          </a:p>
          <a:p>
            <a:pPr>
              <a:spcBef>
                <a:spcPts val="400"/>
              </a:spcBef>
              <a:buFont typeface="Arial" charset="0"/>
              <a:buChar char="•"/>
            </a:pPr>
            <a:r>
              <a:rPr lang="en-US" altLang="el-GR" sz="1600" b="1"/>
              <a:t>WATER MANAGEMENT PRESENT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</a:pPr>
            <a:r>
              <a:rPr lang="en-US" altLang="el-GR" sz="1600" b="1"/>
              <a:t>POTABLE WATER</a:t>
            </a:r>
          </a:p>
          <a:p>
            <a:pPr lvl="2">
              <a:spcBef>
                <a:spcPts val="350"/>
              </a:spcBef>
              <a:buFont typeface="Arial" charset="0"/>
              <a:buChar char="•"/>
            </a:pPr>
            <a:r>
              <a:rPr lang="en-US" altLang="el-GR" sz="1400" b="1"/>
              <a:t>EXAMPLE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</a:pPr>
            <a:r>
              <a:rPr lang="en-US" altLang="el-GR" sz="1600" b="1"/>
              <a:t>SEWAGE WATER TREATMENT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</a:pPr>
            <a:r>
              <a:rPr lang="en-US" altLang="el-GR" sz="1600" b="1"/>
              <a:t>TOURISM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</a:pPr>
            <a:r>
              <a:rPr lang="en-US" altLang="el-GR" sz="1600" b="1"/>
              <a:t>BOKSIT MINES</a:t>
            </a:r>
          </a:p>
          <a:p>
            <a:pPr lvl="1">
              <a:spcBef>
                <a:spcPts val="400"/>
              </a:spcBef>
              <a:buFont typeface="Arial" charset="0"/>
              <a:buChar char="–"/>
            </a:pPr>
            <a:r>
              <a:rPr lang="en-US" altLang="el-GR" sz="1600" b="1"/>
              <a:t>LOCAL ESD</a:t>
            </a:r>
          </a:p>
          <a:p>
            <a:pPr lvl="1">
              <a:spcBef>
                <a:spcPts val="400"/>
              </a:spcBef>
              <a:buFont typeface="Arial" charset="0"/>
              <a:buNone/>
            </a:pPr>
            <a:endParaRPr lang="en-US" altLang="el-GR" sz="1600" b="1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05038"/>
            <a:ext cx="50038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205038"/>
            <a:ext cx="5003800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198688"/>
            <a:ext cx="5003800" cy="4014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205038"/>
            <a:ext cx="5148262" cy="405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205038"/>
            <a:ext cx="5148262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205038"/>
            <a:ext cx="5076825" cy="403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349500"/>
            <a:ext cx="5076825" cy="395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349500"/>
            <a:ext cx="5076825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2852738"/>
            <a:ext cx="5048250" cy="279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781300"/>
            <a:ext cx="507682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349500"/>
            <a:ext cx="530860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844675"/>
            <a:ext cx="5292725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10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10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10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3" dur="10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0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" dur="10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" dur="10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7" dur="10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4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" dur="10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" dur="1000" fill="hold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1" dur="1000"/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58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3" dur="10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4" dur="1000" fill="hold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5" dur="1000"/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2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10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10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79" dur="1000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8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10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1000" fill="hold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3" dur="1000"/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8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0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5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6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07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2" dur="10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3" dur="1000" fill="hold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4" dur="1000"/>
                                        <p:tgtEl>
                                          <p:spTgt spid="61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9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21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6" dur="10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7" dur="1000" fill="hold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28" dur="1000"/>
                                        <p:tgtEl>
                                          <p:spTgt spid="61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1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35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0" dur="10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1" dur="1000" fill="hold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2" dur="1000"/>
                                        <p:tgtEl>
                                          <p:spTgt spid="614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7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49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4" dur="10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5" dur="1000" fill="hold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6" dur="1000"/>
                                        <p:tgtEl>
                                          <p:spTgt spid="614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5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1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w*0.7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2" dur="1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63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468313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altLang="el-GR" sz="2400" b="1"/>
              <a:t>CONCLUSIONS AND RECOMMENDATIONS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295400"/>
            <a:ext cx="8275637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4" name="Picture 6" descr="Capt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84313"/>
            <a:ext cx="6811963" cy="40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ts val="800"/>
              </a:spcBef>
              <a:buFont typeface="Arial" charset="0"/>
              <a:buChar char="•"/>
            </a:pPr>
            <a:r>
              <a:rPr lang="en-US" altLang="el-GR" sz="3200"/>
              <a:t>Thank you!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5200</TotalTime>
  <Words>173</Words>
  <Application>Microsoft Office PowerPoint</Application>
  <PresentationFormat>On-screen Show (4:3)</PresentationFormat>
  <Paragraphs>25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Times New Roman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vasilis</cp:lastModifiedBy>
  <cp:revision>721</cp:revision>
  <cp:lastPrinted>1601-01-01T00:00:00Z</cp:lastPrinted>
  <dcterms:created xsi:type="dcterms:W3CDTF">2010-05-23T14:28:12Z</dcterms:created>
  <dcterms:modified xsi:type="dcterms:W3CDTF">2014-10-21T12:05:08Z</dcterms:modified>
</cp:coreProperties>
</file>